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64" r:id="rId4"/>
  </p:sldMasterIdLst>
  <p:notesMasterIdLst>
    <p:notesMasterId r:id="rId12"/>
  </p:notesMasterIdLst>
  <p:handoutMasterIdLst>
    <p:handoutMasterId r:id="rId13"/>
  </p:handoutMasterIdLst>
  <p:sldIdLst>
    <p:sldId id="256" r:id="rId5"/>
    <p:sldId id="263" r:id="rId6"/>
    <p:sldId id="264" r:id="rId7"/>
    <p:sldId id="265" r:id="rId8"/>
    <p:sldId id="266" r:id="rId9"/>
    <p:sldId id="267" r:id="rId10"/>
    <p:sldId id="26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C290E50-D3EA-4329-AA5F-AF5A5C575D8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112D18-5CEB-46F3-924F-E35464AAA36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5D1AD-E24C-4E82-BC85-28527A42DCE7}" type="datetimeFigureOut">
              <a:rPr lang="en-US" smtClean="0"/>
              <a:t>12/19/2024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8FC0ED-2712-4B69-9F16-123F02DBF5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CBD00C-2269-4424-828A-8D893B5226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0B3793-D85E-4082-925C-FAA1A2B272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38639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eg>
</file>

<file path=ppt/media/image12.png>
</file>

<file path=ppt/media/image13.jpeg>
</file>

<file path=ppt/media/image14.gif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55EA34-3951-4B6D-8DDD-B157CE00471C}" type="datetimeFigureOut">
              <a:rPr lang="en-US" smtClean="0"/>
              <a:t>12/19/2024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3E965-974B-498D-B360-83DD1F9DEB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36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B3E965-974B-498D-B360-83DD1F9DEB5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652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36700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7459600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98653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9911045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002850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844835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542197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6114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12/19/2024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266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17845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76999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32457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12/19/2024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967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12/19/2024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1963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12/19/2024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709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12/19/2024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420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12/19/2024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189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CBC1C18-307B-4F68-A007-B5B542270E8D}" type="datetimeFigureOut">
              <a:rPr lang="en-US" noProof="0" smtClean="0"/>
              <a:t>12/19/2024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
              </a:t>
            </a:r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D22F896-40B5-4ADD-8801-0D06FADFA095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131091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  <p:sldLayoutId id="2147483876" r:id="rId12"/>
    <p:sldLayoutId id="2147483877" r:id="rId13"/>
    <p:sldLayoutId id="2147483878" r:id="rId14"/>
    <p:sldLayoutId id="2147483879" r:id="rId15"/>
    <p:sldLayoutId id="2147483880" r:id="rId16"/>
    <p:sldLayoutId id="214748388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monstrations.wolfram.com/PartialDerivativesIn3D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ogebra.org/m/sWsGNs86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calculator/uwdujfbtzf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ffee Beans">
            <a:extLst>
              <a:ext uri="{FF2B5EF4-FFF2-40B4-BE49-F238E27FC236}">
                <a16:creationId xmlns:a16="http://schemas.microsoft.com/office/drawing/2014/main" id="{291BDB91-E757-4677-A38C-EB354240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4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5"/>
          <a:stretch/>
        </p:blipFill>
        <p:spPr>
          <a:xfrm>
            <a:off x="20" y="-1"/>
            <a:ext cx="1218893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7" y="643467"/>
            <a:ext cx="7164674" cy="5571066"/>
          </a:xfrm>
          <a:prstGeom prst="rect">
            <a:avLst/>
          </a:prstGeom>
        </p:spPr>
        <p:txBody>
          <a:bodyPr lIns="0" rIns="180000">
            <a:normAutofit/>
          </a:bodyPr>
          <a:lstStyle/>
          <a:p>
            <a:r>
              <a:rPr lang="en-US" sz="7200" b="1" dirty="0">
                <a:solidFill>
                  <a:schemeClr val="tx1"/>
                </a:solidFill>
              </a:rPr>
              <a:t>Understanding Gradients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1608" y="643467"/>
            <a:ext cx="3096926" cy="5571066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The coffee background is just </a:t>
            </a:r>
            <a:r>
              <a:rPr lang="en-US" sz="2800" dirty="0" err="1">
                <a:solidFill>
                  <a:schemeClr val="tx1"/>
                </a:solidFill>
              </a:rPr>
              <a:t>cuz</a:t>
            </a:r>
            <a:r>
              <a:rPr lang="en-US" sz="2800" dirty="0">
                <a:solidFill>
                  <a:schemeClr val="tx1"/>
                </a:solidFill>
              </a:rPr>
              <a:t> I like coffee :)</a:t>
            </a:r>
          </a:p>
        </p:txBody>
      </p:sp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 descr="Gayniggers from Outer Space movie review - MikeyMo">
            <a:extLst>
              <a:ext uri="{FF2B5EF4-FFF2-40B4-BE49-F238E27FC236}">
                <a16:creationId xmlns:a16="http://schemas.microsoft.com/office/drawing/2014/main" id="{90BB376A-6730-5EE8-554A-38D34D4C0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35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912EDA-57F7-31E9-19F9-1AC40B727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311" y="546312"/>
            <a:ext cx="10353762" cy="970450"/>
          </a:xfrm>
        </p:spPr>
        <p:txBody>
          <a:bodyPr/>
          <a:lstStyle/>
          <a:p>
            <a:r>
              <a:rPr lang="en-US" dirty="0"/>
              <a:t>1. Understanding Partial Derivatives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52D4FB8-25FF-8E3E-E9A4-B572B829E2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37119" y="1516762"/>
            <a:ext cx="11188570" cy="59093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akkal Majalla" panose="02000000000000000000" pitchFamily="2" charset="-78"/>
                <a:cs typeface="Sakkal Majalla" panose="02000000000000000000" pitchFamily="2" charset="-78"/>
              </a:rPr>
              <a:t>Definition: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akkal Majalla" panose="02000000000000000000" pitchFamily="2" charset="-78"/>
                <a:cs typeface="Sakkal Majalla" panose="02000000000000000000" pitchFamily="2" charset="-78"/>
              </a:rPr>
              <a:t> A partial derivative tells us how much a function changes if we move a little bit in the direction of one variable (e.g., +x or +y).</a:t>
            </a:r>
          </a:p>
          <a:p>
            <a:pPr marL="0" marR="0" lvl="0" indent="0" algn="l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akkal Majalla" panose="02000000000000000000" pitchFamily="2" charset="-78"/>
                <a:cs typeface="Sakkal Majalla" panose="02000000000000000000" pitchFamily="2" charset="-78"/>
              </a:rPr>
              <a:t>Key Question: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akkal Majalla" panose="02000000000000000000" pitchFamily="2" charset="-78"/>
                <a:cs typeface="Sakkal Majalla" panose="02000000000000000000" pitchFamily="2" charset="-78"/>
              </a:rPr>
              <a:t> "What happens to f(</a:t>
            </a:r>
            <a:r>
              <a:rPr kumimoji="0" lang="en-US" altLang="en-US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Sakkal Majalla" panose="02000000000000000000" pitchFamily="2" charset="-78"/>
                <a:cs typeface="Sakkal Majalla" panose="02000000000000000000" pitchFamily="2" charset="-78"/>
              </a:rPr>
              <a:t>x,y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akkal Majalla" panose="02000000000000000000" pitchFamily="2" charset="-78"/>
                <a:cs typeface="Sakkal Majalla" panose="02000000000000000000" pitchFamily="2" charset="-78"/>
              </a:rPr>
              <a:t>) if I move slightly along the x-axis or y-axis?"</a:t>
            </a:r>
          </a:p>
          <a:p>
            <a:pPr marL="0" marR="0" lvl="0" indent="0" algn="l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akkal Majalla" panose="02000000000000000000" pitchFamily="2" charset="-78"/>
                <a:cs typeface="Sakkal Majalla" panose="02000000000000000000" pitchFamily="2" charset="-78"/>
              </a:rPr>
              <a:t>Example: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akkal Majalla" panose="02000000000000000000" pitchFamily="2" charset="-78"/>
              <a:cs typeface="Sakkal Majalla" panose="02000000000000000000" pitchFamily="2" charset="-78"/>
            </a:endParaRPr>
          </a:p>
          <a:p>
            <a:pPr marL="0" marR="0" lvl="0" indent="0" algn="l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akkal Majalla" panose="02000000000000000000" pitchFamily="2" charset="-78"/>
                <a:cs typeface="Sakkal Majalla" panose="02000000000000000000" pitchFamily="2" charset="-78"/>
              </a:rPr>
              <a:t>If you move a little in the +x direction, the partial derivative ∂x/∂f​ gives the rate of change in that direction.</a:t>
            </a:r>
          </a:p>
          <a:p>
            <a:pPr marL="0" marR="0" lvl="0" indent="0" algn="l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Sakkal Majalla" panose="02000000000000000000" pitchFamily="2" charset="-78"/>
                <a:cs typeface="Sakkal Majalla" panose="02000000000000000000" pitchFamily="2" charset="-78"/>
              </a:rPr>
              <a:t>Similarly, ∂y/∂f​ does the same for the +y direction.</a:t>
            </a:r>
          </a:p>
          <a:p>
            <a:pPr marL="0" marR="0" lvl="0" indent="0" algn="l" defTabSz="91440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800" dirty="0">
                <a:latin typeface="Sakkal Majalla" panose="02000000000000000000" pitchFamily="2" charset="-78"/>
                <a:cs typeface="Sakkal Majalla" panose="02000000000000000000" pitchFamily="2" charset="-78"/>
              </a:rPr>
              <a:t>Lil demo: </a:t>
            </a:r>
            <a:r>
              <a:rPr lang="en-US" altLang="en-US" sz="2800" dirty="0">
                <a:latin typeface="Sakkal Majalla" panose="02000000000000000000" pitchFamily="2" charset="-78"/>
                <a:cs typeface="Sakkal Majalla" panose="02000000000000000000" pitchFamily="2" charset="-78"/>
                <a:hlinkClick r:id="rId4"/>
              </a:rPr>
              <a:t>https://demonstrations.wolfram.com/PartialDerivativesIn3D/</a:t>
            </a:r>
            <a:endParaRPr lang="en-US" altLang="en-US" sz="2800" dirty="0">
              <a:latin typeface="Sakkal Majalla" panose="02000000000000000000" pitchFamily="2" charset="-78"/>
              <a:cs typeface="Sakkal Majalla" panose="02000000000000000000" pitchFamily="2" charset="-78"/>
            </a:endParaRPr>
          </a:p>
          <a:p>
            <a:pPr marL="0" marR="0" lvl="0" indent="0" algn="l" defTabSz="91440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Sakkal Majalla" panose="02000000000000000000" pitchFamily="2" charset="-78"/>
              <a:cs typeface="Sakkal Majalla" panose="020000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94849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ow is a nigga gonna borrow a fry? Nigga, is you gonna give it back!? :  r/theboondocks">
            <a:extLst>
              <a:ext uri="{FF2B5EF4-FFF2-40B4-BE49-F238E27FC236}">
                <a16:creationId xmlns:a16="http://schemas.microsoft.com/office/drawing/2014/main" id="{0F994F2D-2C37-D614-A631-C9BC46B4D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B6E40BA-79BF-D9A2-6AE1-7B731CD58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Beyond Partial Derivatives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AC16B-6D32-B2EA-D58C-ABC18A02D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n w="57150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/>
                </a:solidFill>
              </a:rPr>
              <a:t>Observation:</a:t>
            </a:r>
            <a:r>
              <a:rPr lang="en-US" dirty="0">
                <a:ln w="57150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/>
                </a:solidFill>
              </a:rPr>
              <a:t> You can also ask, "What happens if I move in a direction between the axes, like halfway between +x and +y?“</a:t>
            </a:r>
          </a:p>
          <a:p>
            <a:r>
              <a:rPr lang="en-US" dirty="0">
                <a:ln w="57150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/>
                </a:solidFill>
              </a:rPr>
              <a:t>A gradient vector is just the derivative with respect to each variable in the function, aligned in a vector :)</a:t>
            </a:r>
          </a:p>
          <a:p>
            <a:r>
              <a:rPr lang="en-US" dirty="0">
                <a:ln w="57150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/>
                </a:solidFill>
              </a:rPr>
              <a:t>Partial derivatives only give change in the cardinal directions (along x or y), but we want to know the rate of change in </a:t>
            </a:r>
            <a:r>
              <a:rPr lang="en-US" i="1" dirty="0">
                <a:ln w="57150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/>
                </a:solidFill>
              </a:rPr>
              <a:t>any</a:t>
            </a:r>
            <a:r>
              <a:rPr lang="en-US" dirty="0">
                <a:ln w="57150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/>
                </a:solidFill>
              </a:rPr>
              <a:t> direction.</a:t>
            </a:r>
          </a:p>
          <a:p>
            <a:r>
              <a:rPr lang="en-US" dirty="0">
                <a:ln w="57150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/>
                </a:solidFill>
              </a:rPr>
              <a:t>Another demo: </a:t>
            </a:r>
            <a:r>
              <a:rPr lang="en-US" dirty="0">
                <a:ln w="57150">
                  <a:solidFill>
                    <a:schemeClr val="bg1">
                      <a:alpha val="10000"/>
                    </a:schemeClr>
                  </a:solidFill>
                </a:ln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https://www.geogebra.org/m/sWsGNs86</a:t>
            </a:r>
            <a:endParaRPr lang="en-US" dirty="0">
              <a:ln w="57150">
                <a:solidFill>
                  <a:schemeClr val="bg1">
                    <a:alpha val="10000"/>
                  </a:schemeClr>
                </a:solidFill>
              </a:ln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AE4367-198E-E7C3-09CC-B9F9976E73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63648" y="3694042"/>
            <a:ext cx="1310754" cy="236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492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F-City | One-Punch Man Wiki | Fandom">
            <a:extLst>
              <a:ext uri="{FF2B5EF4-FFF2-40B4-BE49-F238E27FC236}">
                <a16:creationId xmlns:a16="http://schemas.microsoft.com/office/drawing/2014/main" id="{36A9CDF8-63AB-33C5-BBDB-E0D27123E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1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68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159E2E-DD30-7ADB-51DD-7D32F4991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Gradient as a Unified Machine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E40B5-487B-CB6B-117D-94A97FB73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Definition:</a:t>
            </a:r>
            <a:r>
              <a:rPr lang="en-US" dirty="0"/>
              <a:t> The gradient is a single vector that compiles all the partial derivatives.</a:t>
            </a:r>
          </a:p>
          <a:p>
            <a:r>
              <a:rPr lang="en-US" b="1" dirty="0"/>
              <a:t>Key Property:</a:t>
            </a:r>
            <a:r>
              <a:rPr lang="en-US" dirty="0"/>
              <a:t> It answers, "What is the rate of change if I move in any direction?“</a:t>
            </a:r>
          </a:p>
          <a:p>
            <a:pPr marL="36900" indent="0">
              <a:buNone/>
            </a:pPr>
            <a:r>
              <a:rPr lang="en-US" dirty="0"/>
              <a:t>	For a vector v, the gradient tells you the derivative in the direction of v.</a:t>
            </a:r>
          </a:p>
          <a:p>
            <a:pPr>
              <a:buClr>
                <a:srgbClr val="DADADA"/>
              </a:buClr>
              <a:defRPr/>
            </a:pPr>
            <a:endParaRPr lang="en-US" b="1" dirty="0"/>
          </a:p>
          <a:p>
            <a:pPr>
              <a:buClr>
                <a:srgbClr val="DADADA"/>
              </a:buClr>
              <a:defRPr/>
            </a:pPr>
            <a:r>
              <a:rPr lang="en-US" b="1" dirty="0"/>
              <a:t>Remarkable Insight: </a:t>
            </a:r>
            <a:r>
              <a:rPr lang="en-US" dirty="0"/>
              <a:t>The derivative in diagonal directions (like y=</a:t>
            </a:r>
            <a:r>
              <a:rPr lang="en-US" dirty="0" err="1"/>
              <a:t>xy</a:t>
            </a:r>
            <a:r>
              <a:rPr lang="en-US" dirty="0"/>
              <a:t> = </a:t>
            </a:r>
            <a:r>
              <a:rPr lang="en-US" dirty="0" err="1"/>
              <a:t>xy</a:t>
            </a:r>
            <a:r>
              <a:rPr lang="en-US" dirty="0"/>
              <a:t>=x) is related to the derivatives along +x and +y.</a:t>
            </a:r>
          </a:p>
          <a:p>
            <a:pPr marL="342900" marR="0" lvl="0" indent="-3060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DADADA"/>
              </a:buClr>
              <a:buSzPct val="70000"/>
              <a:buFont typeface="Wingdings 2" charset="2"/>
              <a:buChar char=""/>
              <a:tabLst/>
              <a:defRPr/>
            </a:pPr>
            <a:r>
              <a:rPr lang="en-US" dirty="0"/>
              <a:t>The gradient unifies this relationship when the function is differentiable.</a:t>
            </a:r>
          </a:p>
          <a:p>
            <a:pPr marL="36900" indent="0">
              <a:buNone/>
            </a:pPr>
            <a:endParaRPr lang="en-US" dirty="0"/>
          </a:p>
          <a:p>
            <a:pPr marL="369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195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unny Reaction Meme HD Wallpaper">
            <a:extLst>
              <a:ext uri="{FF2B5EF4-FFF2-40B4-BE49-F238E27FC236}">
                <a16:creationId xmlns:a16="http://schemas.microsoft.com/office/drawing/2014/main" id="{80773CDE-33F8-EDBE-13F2-4FE33D940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B3581E-5AD0-34AE-D496-293BD10F6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Gradient and the Limit Definition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777B45-2D35-BE76-371A-3080EF75879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The derivative in any direction is defined as:</a:t>
                </a:r>
              </a:p>
              <a:p>
                <a:pPr marL="36900" indent="0">
                  <a:buNone/>
                </a:pPr>
                <a:r>
                  <a:rPr lang="en-US" dirty="0"/>
                  <a:t>	​</a:t>
                </a:r>
                <a:r>
                  <a:rPr lang="en-US" sz="1800" kern="100" dirty="0">
                    <a:effectLst/>
                    <a:ea typeface="Calibri" panose="020F0502020204030204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800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Directional</m:t>
                    </m:r>
                    <m:r>
                      <m:rPr>
                        <m:nor/>
                      </m:rPr>
                      <a:rPr lang="en-US" sz="1800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sz="1800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Derivative</m:t>
                    </m:r>
                    <m:r>
                      <m:rPr>
                        <m:nor/>
                      </m:rPr>
                      <a:rPr lang="en-US" sz="1800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m:rPr>
                        <m:nor/>
                      </m:rPr>
                      <a:rPr lang="en-US" sz="1800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in</m:t>
                    </m:r>
                    <m:r>
                      <m:rPr>
                        <m:nor/>
                      </m:rPr>
                      <a:rPr lang="en-US" sz="1800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 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𝑣</m:t>
                    </m:r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=</m:t>
                    </m:r>
                    <m:limLow>
                      <m:limLowPr>
                        <m:ctrlP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limLowPr>
                      <m:e>
                        <m:r>
                          <m:rPr>
                            <m:sty m:val="p"/>
                          </m:rPr>
                          <a:rPr lang="en-US" sz="18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lim</m:t>
                        </m:r>
                      </m:e>
                      <m:lim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h</m:t>
                        </m:r>
                        <m:r>
                          <a:rPr lang="en-US" sz="1800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→</m:t>
                        </m:r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0</m:t>
                        </m:r>
                      </m:lim>
                    </m:limLow>
                    <m:f>
                      <m:fPr>
                        <m:ctrlP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  <m:t>𝑝</m:t>
                            </m:r>
                            <m:r>
                              <a:rPr lang="en-US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  <m:t>+</m:t>
                            </m:r>
                            <m:r>
                              <a:rPr lang="en-US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  <m:t>h</m:t>
                            </m:r>
                          </m:e>
                        </m:d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𝑓</m:t>
                        </m:r>
                        <m:d>
                          <m:dPr>
                            <m:ctrlPr>
                              <a:rPr lang="en-US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sz="1800" i="1" kern="100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Arial" panose="020B0604020202020204" pitchFamily="34" charset="0"/>
                              </a:rPr>
                              <m:t>𝑝</m:t>
                            </m:r>
                          </m:e>
                        </m:d>
                      </m:num>
                      <m:den>
                        <m:r>
                          <a:rPr lang="en-US" sz="1800" i="1" kern="1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Arial" panose="020B0604020202020204" pitchFamily="34" charset="0"/>
                          </a:rPr>
                          <m:t>h</m:t>
                        </m:r>
                      </m:den>
                    </m:f>
                    <m: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.</m:t>
                    </m:r>
                    <m:r>
                      <m:rPr>
                        <m:lit/>
                      </m:rPr>
                      <a:rPr lang="en-US" sz="1800" i="1" kern="10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Arial" panose="020B0604020202020204" pitchFamily="34" charset="0"/>
                      </a:rPr>
                      <m:t>]</m:t>
                    </m:r>
                  </m:oMath>
                </a14:m>
                <a:endParaRPr lang="en-US" dirty="0"/>
              </a:p>
              <a:p>
                <a:r>
                  <a:rPr lang="en-US" dirty="0"/>
                  <a:t>Division by h: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1777B45-2D35-BE76-371A-3080EF75879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104" name="Picture 8" descr="Using Rise Over Run to Find Rate of Change on a Graph">
            <a:extLst>
              <a:ext uri="{FF2B5EF4-FFF2-40B4-BE49-F238E27FC236}">
                <a16:creationId xmlns:a16="http://schemas.microsoft.com/office/drawing/2014/main" id="{D9E81E64-A94E-C6FB-BA93-A7CD5B7730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277" y="3429000"/>
            <a:ext cx="3881881" cy="2183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3040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3AC2F-19A3-D267-C2CF-ED0EBA2D8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Putting it all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D3ACA-873D-A7D2-BE95-883533825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marL="36900" indent="0" algn="ctr">
              <a:buNone/>
            </a:pPr>
            <a:r>
              <a:rPr lang="en-US" dirty="0"/>
              <a:t>We the gradient tells us where the steepest ascent is, we need to find the steepest descent, so we go the opposite way.</a:t>
            </a:r>
          </a:p>
          <a:p>
            <a:pPr marL="36900" indent="0" algn="ctr">
              <a:buNone/>
            </a:pPr>
            <a:r>
              <a:rPr lang="en-US" dirty="0">
                <a:hlinkClick r:id="rId2"/>
              </a:rPr>
              <a:t>https://www.desmos.com/calculator/uwdujfbtzf</a:t>
            </a:r>
            <a:endParaRPr lang="en-US" dirty="0"/>
          </a:p>
          <a:p>
            <a:pPr marL="3690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0824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DC55B-622E-E60B-2870-D1E27AEF5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C18AD-2A7A-A43A-22B2-604FC137DF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Thats All Folk GIFs - Find &amp; Share on GIPHY">
            <a:extLst>
              <a:ext uri="{FF2B5EF4-FFF2-40B4-BE49-F238E27FC236}">
                <a16:creationId xmlns:a16="http://schemas.microsoft.com/office/drawing/2014/main" id="{DDC3E5B5-220A-4113-6097-2F5F9C28CE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20" y="-1"/>
            <a:ext cx="12199620" cy="6853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36833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EA402E5-52EF-430B-8CCB-B4AAA8C467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5231547-F69E-41A9-93A9-B70B5E3064F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7A7C301-87CC-4EB1-AF40-15075522FC5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147</TotalTime>
  <Words>403</Words>
  <Application>Microsoft Office PowerPoint</Application>
  <PresentationFormat>Widescreen</PresentationFormat>
  <Paragraphs>31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Calisto MT</vt:lpstr>
      <vt:lpstr>Cambria Math</vt:lpstr>
      <vt:lpstr>Sakkal Majalla</vt:lpstr>
      <vt:lpstr>Wingdings 2</vt:lpstr>
      <vt:lpstr>Slate</vt:lpstr>
      <vt:lpstr>Understanding Gradients</vt:lpstr>
      <vt:lpstr>1. Understanding Partial Derivatives</vt:lpstr>
      <vt:lpstr>Moving Beyond Partial Derivatives</vt:lpstr>
      <vt:lpstr>The Gradient as a Unified Machine</vt:lpstr>
      <vt:lpstr>The Gradient and the Limit Definition</vt:lpstr>
      <vt:lpstr>Putting it all together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Nasser Al-Bess</dc:creator>
  <cp:lastModifiedBy>Nasser Al-Bess</cp:lastModifiedBy>
  <cp:revision>1</cp:revision>
  <dcterms:created xsi:type="dcterms:W3CDTF">2024-12-19T08:39:05Z</dcterms:created>
  <dcterms:modified xsi:type="dcterms:W3CDTF">2024-12-19T11:06:18Z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